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43" autoAdjust="0"/>
  </p:normalViewPr>
  <p:slideViewPr>
    <p:cSldViewPr>
      <p:cViewPr varScale="1">
        <p:scale>
          <a:sx n="68" d="100"/>
          <a:sy n="68" d="100"/>
        </p:scale>
        <p:origin x="-108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672AAF-1FE2-4D41-B8EA-D94164B13BE5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EBC2CE-3A15-4166-A6EF-A1435F6A70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229600" cy="1828800"/>
          </a:xfrm>
        </p:spPr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Nicholas </a:t>
            </a:r>
            <a:r>
              <a:rPr lang="en-US" dirty="0" err="1" smtClean="0"/>
              <a:t>Beckworth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Annie Billings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Steven Blair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Nimmida</a:t>
            </a:r>
            <a:r>
              <a:rPr lang="en-US" dirty="0" smtClean="0"/>
              <a:t> </a:t>
            </a:r>
            <a:r>
              <a:rPr lang="en-US" dirty="0" err="1" smtClean="0"/>
              <a:t>Kulwattanasopon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Thomas </a:t>
            </a:r>
            <a:r>
              <a:rPr lang="en-US" dirty="0" err="1" smtClean="0"/>
              <a:t>Wootten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T Tec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28600"/>
            <a:ext cx="2757467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Denial of Service Attack</a:t>
            </a:r>
            <a:br>
              <a:rPr lang="en-US" dirty="0" smtClean="0"/>
            </a:br>
            <a:r>
              <a:rPr lang="en-US" sz="1600" dirty="0" smtClean="0"/>
              <a:t>a.k.a. “Nukes”, “Hacking”, or “Cyber-Attacks”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Primary </a:t>
            </a:r>
            <a:r>
              <a:rPr lang="en-US" dirty="0" smtClean="0"/>
              <a:t>goal of the attack is to deny the victim(s) access to a particular resource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Examples include:</a:t>
            </a:r>
          </a:p>
          <a:p>
            <a:pPr lvl="3"/>
            <a:r>
              <a:rPr lang="en-US" dirty="0" smtClean="0"/>
              <a:t>attempts to "flood" a network, thereby preventing legitimate network traffic</a:t>
            </a:r>
          </a:p>
          <a:p>
            <a:pPr lvl="3"/>
            <a:r>
              <a:rPr lang="en-US" dirty="0" smtClean="0"/>
              <a:t>attempts to disrupt connections between two machines, thereby preventing access to a </a:t>
            </a:r>
            <a:r>
              <a:rPr lang="en-US" dirty="0" smtClean="0"/>
              <a:t>service</a:t>
            </a:r>
          </a:p>
          <a:p>
            <a:pPr lvl="3"/>
            <a:r>
              <a:rPr lang="en-US" dirty="0" smtClean="0"/>
              <a:t>attempts to prevent a particular individual from accessing a </a:t>
            </a:r>
            <a:r>
              <a:rPr lang="en-US" dirty="0" smtClean="0"/>
              <a:t>service</a:t>
            </a:r>
          </a:p>
          <a:p>
            <a:pPr lvl="3"/>
            <a:r>
              <a:rPr lang="en-US" dirty="0" smtClean="0"/>
              <a:t>attempts to disrupt service to a specific system or person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Disable </a:t>
            </a:r>
            <a:r>
              <a:rPr lang="en-US" dirty="0" smtClean="0"/>
              <a:t>your computer or your network. Depending on the nature of your enterprise, this can effectively disable your organization. Some denial-of-service attacks can be executed with limited resources against a large, sophisticated </a:t>
            </a:r>
            <a:r>
              <a:rPr lang="en-US" dirty="0" smtClean="0"/>
              <a:t>site</a:t>
            </a:r>
          </a:p>
          <a:p>
            <a:pPr lvl="1"/>
            <a:r>
              <a:rPr lang="en-US" dirty="0" smtClean="0"/>
              <a:t>How do you know if an attack is happening?</a:t>
            </a:r>
          </a:p>
          <a:p>
            <a:pPr lvl="2"/>
            <a:r>
              <a:rPr lang="en-US" dirty="0" smtClean="0"/>
              <a:t>Unusually </a:t>
            </a:r>
            <a:r>
              <a:rPr lang="en-US" dirty="0" smtClean="0"/>
              <a:t>slow network performance (opening files or accessing websites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Unavailability </a:t>
            </a:r>
            <a:r>
              <a:rPr lang="en-US" dirty="0" smtClean="0"/>
              <a:t>of a particular </a:t>
            </a:r>
            <a:r>
              <a:rPr lang="en-US" dirty="0" smtClean="0"/>
              <a:t>website</a:t>
            </a:r>
          </a:p>
          <a:p>
            <a:pPr lvl="2"/>
            <a:r>
              <a:rPr lang="en-US" dirty="0" smtClean="0"/>
              <a:t>Inability </a:t>
            </a:r>
            <a:r>
              <a:rPr lang="en-US" dirty="0" smtClean="0"/>
              <a:t>to access any </a:t>
            </a:r>
            <a:r>
              <a:rPr lang="en-US" dirty="0" smtClean="0"/>
              <a:t>website</a:t>
            </a:r>
          </a:p>
          <a:p>
            <a:pPr lvl="2"/>
            <a:r>
              <a:rPr lang="en-US" dirty="0" smtClean="0"/>
              <a:t>Dramatic </a:t>
            </a:r>
            <a:r>
              <a:rPr lang="en-US" dirty="0" smtClean="0"/>
              <a:t>increase in the amount of spam you receive in your account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the US, they can be a serious federal crime under the </a:t>
            </a:r>
            <a:r>
              <a:rPr lang="en-US" b="1" u="sng" dirty="0" smtClean="0"/>
              <a:t>National Information Infrastructure Protection Act of 1996 </a:t>
            </a:r>
            <a:endParaRPr lang="en-US" b="1" u="sng" dirty="0" smtClean="0"/>
          </a:p>
          <a:p>
            <a:pPr lvl="1"/>
            <a:r>
              <a:rPr lang="en-US" dirty="0" smtClean="0"/>
              <a:t>Provides </a:t>
            </a:r>
            <a:r>
              <a:rPr lang="en-US" dirty="0" smtClean="0"/>
              <a:t>federal criminal liability for theft of trade secrets and for "anyone who intentionally accesses a protected computer without authorization, and as a result of such conduct, recklessly causes damage</a:t>
            </a:r>
            <a:r>
              <a:rPr lang="en-US" dirty="0" smtClean="0"/>
              <a:t>.“</a:t>
            </a:r>
            <a:endParaRPr lang="en-US" dirty="0" smtClean="0"/>
          </a:p>
          <a:p>
            <a:pPr lvl="1"/>
            <a:r>
              <a:rPr lang="en-US" dirty="0" smtClean="0"/>
              <a:t>Prohibits </a:t>
            </a:r>
            <a:r>
              <a:rPr lang="en-US" dirty="0" smtClean="0"/>
              <a:t>the extraction of information from financial institutions, the U.S. government, or private-sector computers that are used in interstate commerce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disallows the intentional and unauthorized access of non-public computers in U.S. governmental departments or agencies. </a:t>
            </a:r>
          </a:p>
          <a:p>
            <a:pPr lvl="1"/>
            <a:r>
              <a:rPr lang="en-US" dirty="0" smtClean="0"/>
              <a:t>Bans </a:t>
            </a:r>
            <a:r>
              <a:rPr lang="en-US" dirty="0" smtClean="0"/>
              <a:t>accessing protected computers without permission for the purposes of defrauding or obtaining material of value, unless a defendant can prove the resulting damages amounted to less than $5,000.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1565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Other Law </a:t>
            </a:r>
            <a:r>
              <a:rPr lang="en-US" dirty="0" smtClean="0"/>
              <a:t>Enforcement </a:t>
            </a:r>
            <a:r>
              <a:rPr lang="en-US" dirty="0" smtClean="0"/>
              <a:t>Enhancements</a:t>
            </a:r>
          </a:p>
          <a:p>
            <a:pPr lvl="1"/>
            <a:r>
              <a:rPr lang="en-US" dirty="0" smtClean="0"/>
              <a:t>Sen. </a:t>
            </a:r>
            <a:r>
              <a:rPr lang="en-US" dirty="0" smtClean="0"/>
              <a:t> Schumer </a:t>
            </a:r>
            <a:r>
              <a:rPr lang="en-US" dirty="0" smtClean="0"/>
              <a:t>has noted that a Congressional directive to the Sentencing Commission required a mandatory minimum sentence of six months in prison for violations of certain section </a:t>
            </a:r>
            <a:r>
              <a:rPr lang="en-US" dirty="0" smtClean="0"/>
              <a:t>violations</a:t>
            </a:r>
          </a:p>
          <a:p>
            <a:pPr lvl="1"/>
            <a:r>
              <a:rPr lang="en-US" dirty="0" smtClean="0"/>
              <a:t>Juveniles </a:t>
            </a:r>
            <a:r>
              <a:rPr lang="en-US" dirty="0" smtClean="0"/>
              <a:t>15 years of age and older are now eligible for federal prosecution in cases where the Attorney General certifies that such prosecution is appropriate. </a:t>
            </a:r>
          </a:p>
          <a:p>
            <a:pPr lvl="1"/>
            <a:r>
              <a:rPr lang="en-US" dirty="0" smtClean="0"/>
              <a:t>Any property used or intended to be used to commit or facilitate the crime to the penalties must be forfeited </a:t>
            </a:r>
            <a:endParaRPr lang="en-US" dirty="0" smtClean="0"/>
          </a:p>
          <a:p>
            <a:pPr lvl="1"/>
            <a:r>
              <a:rPr lang="en-US" dirty="0" smtClean="0"/>
              <a:t>Permit interception without a court order upon consent of an operator of a system when the system is the subject of attack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1565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Organizations can attempt to limit the effectiveness of DOS attacks by utilizing several tools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Switches: Help to limit the rate of traffic flow to a particular site. (Works by delaying or denying access to computers after a certain traffic flow rate is reached.) Like Circuit </a:t>
            </a:r>
            <a:r>
              <a:rPr lang="en-US" dirty="0" smtClean="0"/>
              <a:t>Breakers</a:t>
            </a:r>
          </a:p>
          <a:p>
            <a:pPr lvl="1"/>
            <a:r>
              <a:rPr lang="en-US" dirty="0" smtClean="0"/>
              <a:t>Application Front-End Hardware: Used as a Packet Analyzer before traffic reaches the servers. Can distinguish and prioritize regular traffic and dangerous traffic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Blackholing</a:t>
            </a:r>
            <a:r>
              <a:rPr lang="en-US" dirty="0" smtClean="0"/>
              <a:t> or </a:t>
            </a:r>
            <a:r>
              <a:rPr lang="en-US" dirty="0" err="1" smtClean="0"/>
              <a:t>Sinkholing</a:t>
            </a:r>
            <a:r>
              <a:rPr lang="en-US" dirty="0" smtClean="0"/>
              <a:t>: Redirects traffic attacking an IP Address or Domain Name Server Port to a Null Server, effectively stopping that traffic. Can also redirect to a “Cleaning Center” for packet analysis.</a:t>
            </a:r>
          </a:p>
          <a:p>
            <a:pPr lvl="1"/>
            <a:r>
              <a:rPr lang="en-US" dirty="0" smtClean="0"/>
              <a:t>Cleaning Center: </a:t>
            </a:r>
            <a:r>
              <a:rPr lang="en-US" dirty="0" smtClean="0"/>
              <a:t>Proxy </a:t>
            </a:r>
            <a:r>
              <a:rPr lang="en-US" dirty="0" smtClean="0"/>
              <a:t>Server that analyzes the traffic and either stops anomalous/“bad” traffic or allows normal traffic. Examples: </a:t>
            </a:r>
            <a:r>
              <a:rPr lang="en-US" dirty="0" err="1" smtClean="0"/>
              <a:t>Verisign</a:t>
            </a:r>
            <a:r>
              <a:rPr lang="en-US" dirty="0" smtClean="0"/>
              <a:t> Trusted* Certificates on shopping websites.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mean for an IT Manager?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Denial of Service attack directly </a:t>
            </a:r>
            <a:r>
              <a:rPr lang="en-US" dirty="0" smtClean="0"/>
              <a:t>test </a:t>
            </a:r>
            <a:r>
              <a:rPr lang="en-US" dirty="0" smtClean="0"/>
              <a:t>preparations made by IT departments. Consequently, IT managers should prepare for an attack now rather than later. This happens along several different fronts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Hiring: Is there a portion of the IT team dedicated to staying at the forefront of technology security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Hosting: If the organization’s IT needs are hosted within a cloud-computing infrastructure, the contingency plan for a DOS attack needs to be prepared and correlated with the host organization sooner rather than later. Communication issues should be resolved between organizations before any attacks, not </a:t>
            </a:r>
            <a:r>
              <a:rPr lang="en-US" dirty="0" smtClean="0"/>
              <a:t>after</a:t>
            </a:r>
          </a:p>
          <a:p>
            <a:pPr lvl="1"/>
            <a:r>
              <a:rPr lang="en-US" dirty="0" smtClean="0"/>
              <a:t>Worse-Case Scenarios: If a DOS successfully halts information technology services, preparation for offline functionality need to be made beforehand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White-Hat </a:t>
            </a:r>
            <a:r>
              <a:rPr lang="en-US" dirty="0" smtClean="0"/>
              <a:t>consulting: depending on the type of organization, a good IT manager might seek the services of security firms outside of the </a:t>
            </a:r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Finally: </a:t>
            </a:r>
            <a:r>
              <a:rPr lang="en-US" dirty="0" smtClean="0"/>
              <a:t>It’s important to retain logs of all IT activity so attacks can easily be reported to law enforcement agencies, and legal restitution can be sought later 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745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Denial of Service</vt:lpstr>
      <vt:lpstr>Denial of Service Attack a.k.a. “Nukes”, “Hacking”, or “Cyber-Attacks”</vt:lpstr>
      <vt:lpstr>Impact </vt:lpstr>
      <vt:lpstr>Protection  </vt:lpstr>
      <vt:lpstr>Protection </vt:lpstr>
      <vt:lpstr>Be Proactive</vt:lpstr>
      <vt:lpstr>What Does this mean for an IT Manager? </vt:lpstr>
      <vt:lpstr>Questions?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Denial of Service</dc:title>
  <dc:creator>Tom Wootten</dc:creator>
  <cp:lastModifiedBy>Tom Wootten</cp:lastModifiedBy>
  <cp:revision>6</cp:revision>
  <dcterms:created xsi:type="dcterms:W3CDTF">2010-05-05T00:35:00Z</dcterms:created>
  <dcterms:modified xsi:type="dcterms:W3CDTF">2010-05-05T01:32:03Z</dcterms:modified>
</cp:coreProperties>
</file>